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6" r:id="rId13"/>
    <p:sldId id="267" r:id="rId14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B00727-68CD-4EB8-9204-70A2DAC6A67C}" v="2" dt="2024-04-27T02:25:30.9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122" d="100"/>
          <a:sy n="122" d="100"/>
        </p:scale>
        <p:origin x="220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sineni, Vamsi Pavan Krishna" userId="8bc9583a-4e38-4a86-baeb-7a424b7c3ab9" providerId="ADAL" clId="{D0B00727-68CD-4EB8-9204-70A2DAC6A67C}"/>
    <pc:docChg chg="addSld delSld modSld sldOrd">
      <pc:chgData name="Dasineni, Vamsi Pavan Krishna" userId="8bc9583a-4e38-4a86-baeb-7a424b7c3ab9" providerId="ADAL" clId="{D0B00727-68CD-4EB8-9204-70A2DAC6A67C}" dt="2024-04-27T02:55:06.109" v="41" actId="2696"/>
      <pc:docMkLst>
        <pc:docMk/>
      </pc:docMkLst>
      <pc:sldChg chg="addSp modSp new mod ord">
        <pc:chgData name="Dasineni, Vamsi Pavan Krishna" userId="8bc9583a-4e38-4a86-baeb-7a424b7c3ab9" providerId="ADAL" clId="{D0B00727-68CD-4EB8-9204-70A2DAC6A67C}" dt="2024-04-27T02:26:05.532" v="34" actId="1076"/>
        <pc:sldMkLst>
          <pc:docMk/>
          <pc:sldMk cId="719542641" sldId="268"/>
        </pc:sldMkLst>
        <pc:spChg chg="mod">
          <ac:chgData name="Dasineni, Vamsi Pavan Krishna" userId="8bc9583a-4e38-4a86-baeb-7a424b7c3ab9" providerId="ADAL" clId="{D0B00727-68CD-4EB8-9204-70A2DAC6A67C}" dt="2024-04-27T02:24:05.743" v="22" actId="113"/>
          <ac:spMkLst>
            <pc:docMk/>
            <pc:sldMk cId="719542641" sldId="268"/>
            <ac:spMk id="2" creationId="{F04DABB9-D46A-3D90-A9E2-1B0E557B6AB0}"/>
          </ac:spMkLst>
        </pc:spChg>
        <pc:picChg chg="add mod">
          <ac:chgData name="Dasineni, Vamsi Pavan Krishna" userId="8bc9583a-4e38-4a86-baeb-7a424b7c3ab9" providerId="ADAL" clId="{D0B00727-68CD-4EB8-9204-70A2DAC6A67C}" dt="2024-04-27T02:26:05.532" v="34" actId="1076"/>
          <ac:picMkLst>
            <pc:docMk/>
            <pc:sldMk cId="719542641" sldId="268"/>
            <ac:picMk id="3" creationId="{D8936E2B-D880-7939-CAA6-4B6F6DEC1CFD}"/>
          </ac:picMkLst>
        </pc:picChg>
        <pc:picChg chg="add mod">
          <ac:chgData name="Dasineni, Vamsi Pavan Krishna" userId="8bc9583a-4e38-4a86-baeb-7a424b7c3ab9" providerId="ADAL" clId="{D0B00727-68CD-4EB8-9204-70A2DAC6A67C}" dt="2024-04-27T02:26:01.891" v="33" actId="14100"/>
          <ac:picMkLst>
            <pc:docMk/>
            <pc:sldMk cId="719542641" sldId="268"/>
            <ac:picMk id="4" creationId="{154C8AC1-6C58-EB2B-78E7-845B7802157D}"/>
          </ac:picMkLst>
        </pc:picChg>
      </pc:sldChg>
      <pc:sldChg chg="addSp modSp new del mod">
        <pc:chgData name="Dasineni, Vamsi Pavan Krishna" userId="8bc9583a-4e38-4a86-baeb-7a424b7c3ab9" providerId="ADAL" clId="{D0B00727-68CD-4EB8-9204-70A2DAC6A67C}" dt="2024-04-27T02:55:06.109" v="41" actId="2696"/>
        <pc:sldMkLst>
          <pc:docMk/>
          <pc:sldMk cId="1449441125" sldId="269"/>
        </pc:sldMkLst>
        <pc:picChg chg="add mod">
          <ac:chgData name="Dasineni, Vamsi Pavan Krishna" userId="8bc9583a-4e38-4a86-baeb-7a424b7c3ab9" providerId="ADAL" clId="{D0B00727-68CD-4EB8-9204-70A2DAC6A67C}" dt="2024-04-27T02:33:02.061" v="40" actId="14100"/>
          <ac:picMkLst>
            <pc:docMk/>
            <pc:sldMk cId="1449441125" sldId="269"/>
            <ac:picMk id="4" creationId="{C474E568-4C1D-6702-EFD7-715404EB6FF8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4/26/2024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https://www.iedunote.com/continuous-learning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https://www.govexec.com/assets/cybersecurity-challenge-d1-q4-2019/portal/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https://zsecurity.org/creating-a-vulnerability-management-strategy/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https://hackmag.com/security/stack-overflow/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https://imsyaf.com/job-skills-assessment-worksheet/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https://lucycalnandesign.co.uk/cyber-security-infographics/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https://4h.extension.wisc.edu/resources/volunteer-resources/4-h-foundations/experiential-learning-model/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https://skylineg.com/resources/blog/the-3-steps-to-maximizing-your-collaboration-skills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https://www.researchgate.net/figure/Ethical-considerations-Source-Designed-by-Authors_fig1_338435600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rcRect b="3795"/>
          <a:stretch>
            <a:fillRect/>
          </a:stretch>
        </p:blipFill>
        <p:spPr>
          <a:xfrm>
            <a:off x="0" y="195263"/>
            <a:ext cx="9144000" cy="49482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68313" y="465535"/>
            <a:ext cx="8207375" cy="81200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zh-CN" noProof="0"/>
              <a:t>Click to edit Master title style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469900" y="1382316"/>
            <a:ext cx="8212138" cy="735806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altLang="zh-CN" noProof="0"/>
              <a:t>Click to edit Master subtitle style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4683919"/>
            <a:ext cx="2133600" cy="35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683919"/>
            <a:ext cx="2895600" cy="35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683919"/>
            <a:ext cx="2133600" cy="35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4BF96DDC-2BCC-43C1-8C78-36F5B4DD4365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2875"/>
            <a:ext cx="2057400" cy="44529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2875"/>
            <a:ext cx="6019800" cy="44529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</p:spPr>
        <p:txBody>
          <a:bodyPr/>
          <a:lstStyle>
            <a:lvl1pPr marL="0" indent="0">
              <a:buNone/>
              <a:defRPr sz="1800"/>
            </a:lvl1pPr>
            <a:lvl2pPr marL="342900" indent="0">
              <a:buNone/>
              <a:defRPr sz="1500"/>
            </a:lvl2pPr>
            <a:lvl3pPr marL="685800" indent="0">
              <a:buNone/>
              <a:defRPr sz="135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881063"/>
            <a:ext cx="4038600" cy="3714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881063"/>
            <a:ext cx="4038600" cy="3714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260872"/>
            <a:ext cx="3868737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1878806"/>
            <a:ext cx="3868737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788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788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740569"/>
            <a:ext cx="4629150" cy="3655219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457200" y="142875"/>
            <a:ext cx="8229600" cy="43696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457200" y="881063"/>
            <a:ext cx="8229600" cy="37147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4683919"/>
            <a:ext cx="2133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05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683919"/>
            <a:ext cx="2895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050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683919"/>
            <a:ext cx="2133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05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C4527FD-C22F-4528-B2BB-24ACAEFD76B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27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257175" indent="-257175" algn="l" rtl="0" fontAlgn="base">
        <a:spcBef>
          <a:spcPct val="15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530" indent="-213995" algn="l" rtl="0" fontAlgn="base">
        <a:spcBef>
          <a:spcPct val="15000"/>
        </a:spcBef>
        <a:spcAft>
          <a:spcPct val="0"/>
        </a:spcAft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fontAlgn="base">
        <a:spcBef>
          <a:spcPct val="15000"/>
        </a:spcBef>
        <a:spcAft>
          <a:spcPct val="0"/>
        </a:spcAft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rtl="0" fontAlgn="base">
        <a:spcBef>
          <a:spcPct val="15000"/>
        </a:spcBef>
        <a:spcAft>
          <a:spcPct val="0"/>
        </a:spcAft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rtl="0" fontAlgn="base">
        <a:spcBef>
          <a:spcPct val="15000"/>
        </a:spcBef>
        <a:spcAft>
          <a:spcPct val="0"/>
        </a:spcAft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335280"/>
            <a:ext cx="8229600" cy="43129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/>
            <a:endParaRPr lang="en-US" sz="3000" b="1" dirty="0">
              <a:solidFill>
                <a:srgbClr val="000000"/>
              </a:solidFill>
              <a:latin typeface="Times New Roman" panose="02020603050405020304" pitchFamily="34" charset="0"/>
              <a:ea typeface="Times New Roman" panose="02020603050405020304" pitchFamily="34" charset="-122"/>
              <a:cs typeface="Times New Roman" panose="02020603050405020304" pitchFamily="34" charset="-120"/>
            </a:endParaRPr>
          </a:p>
          <a:p>
            <a:pPr algn="ctr"/>
            <a:endParaRPr lang="en-US" sz="3000" b="1" dirty="0">
              <a:solidFill>
                <a:srgbClr val="000000"/>
              </a:solidFill>
              <a:latin typeface="Times New Roman" panose="02020603050405020304" pitchFamily="34" charset="0"/>
              <a:ea typeface="Times New Roman" panose="02020603050405020304" pitchFamily="34" charset="-122"/>
              <a:cs typeface="Times New Roman" panose="02020603050405020304" pitchFamily="34" charset="-120"/>
            </a:endParaRPr>
          </a:p>
          <a:p>
            <a:pPr algn="ctr"/>
            <a:r>
              <a:rPr lang="en-US" sz="28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Evil Corp Challenge</a:t>
            </a:r>
          </a:p>
          <a:p>
            <a:pPr algn="ctr"/>
            <a:endParaRPr lang="en-US" sz="2800" b="1" dirty="0">
              <a:solidFill>
                <a:srgbClr val="000000"/>
              </a:solidFill>
              <a:latin typeface="Times New Roman" panose="02020603050405020304" pitchFamily="34" charset="0"/>
              <a:ea typeface="Times New Roman" panose="02020603050405020304" pitchFamily="34" charset="-122"/>
              <a:cs typeface="Times New Roman" panose="02020603050405020304" pitchFamily="34" charset="-120"/>
            </a:endParaRPr>
          </a:p>
          <a:p>
            <a:pPr algn="ctr"/>
            <a:endParaRPr lang="en-US" sz="2800" b="1" dirty="0">
              <a:solidFill>
                <a:srgbClr val="000000"/>
              </a:solidFill>
              <a:latin typeface="Times New Roman" panose="02020603050405020304" pitchFamily="34" charset="0"/>
              <a:ea typeface="Times New Roman" panose="02020603050405020304" pitchFamily="34" charset="-122"/>
              <a:cs typeface="Times New Roman" panose="02020603050405020304" pitchFamily="34" charset="-120"/>
            </a:endParaRPr>
          </a:p>
          <a:p>
            <a:pPr algn="r"/>
            <a: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1:</a:t>
            </a:r>
            <a:b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Hemanth Bojja                                11702675</a:t>
            </a:r>
            <a:b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Vamsi Pavan Krishna </a:t>
            </a:r>
            <a:r>
              <a:rPr lang="en-IN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Dasineni</a:t>
            </a:r>
            <a: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11658186</a:t>
            </a:r>
            <a:b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Aryanth</a:t>
            </a:r>
            <a: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Reddy </a:t>
            </a:r>
            <a:r>
              <a:rPr lang="en-IN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Kondreddy</a:t>
            </a:r>
            <a: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11696947</a:t>
            </a:r>
            <a:b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Sushmitha</a:t>
            </a:r>
            <a: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Inapakuthika</a:t>
            </a:r>
            <a: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11696399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i0.wp.com/www.iedunote.com/img/13216/continuous-learning-proces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Continuous Learning and Improvement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The "Evil Corp" challenge and similar pwn challenges serve as a platform for continuous learning and skill development.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Participants can leverage feedback, engage in post-challenge analysis, and seek further training to enhance their capabilities.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Embracing a growth mindset and a commitment to ongoing improvement are key to succeeding in cybersecurity challenges.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DABB9-D46A-3D90-A9E2-1B0E557B6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pic>
        <p:nvPicPr>
          <p:cNvPr id="3" name="Picture 2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D8936E2B-D880-7939-CAA6-4B6F6DEC1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2411" y="814388"/>
            <a:ext cx="4424389" cy="2764836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54C8AC1-6C58-EB2B-78E7-845B780215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60" y="814388"/>
            <a:ext cx="4142230" cy="276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5426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media.cheggcdn.com/media/11a/11aaf76c-805e-49e3-9d7c-b8204e255ea5/phpRm76i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Conclusion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The "Evil Corp" challenge is a valuable opportunity for participants to test their pwn (exploitation) skills in a controlled environment.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By engaging in such challenges, participants can sharpen their technical abilities, gain practical experience, and demonstrate their expertise in offensive security.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Embracing the challenge, learning from experiences, and staying curious are essential for personal and professional growth in the field of cybersecurity.</a:t>
            </a:r>
            <a:endParaRPr lang="en-US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References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143000"/>
            <a:ext cx="801116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>
              <a:buAutoNum type="arabicPeriod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Cybersecurity Competitions: Benefits and Best Practices. (n.d.). Retrieved from </a:t>
            </a:r>
            <a:r>
              <a:rPr lang="en-US" sz="20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  <a:sym typeface="+mn-ea"/>
              </a:rPr>
              <a:t>https://www.nist.gov/cyberframework/cybersecurity-competitions-benefits-and-best-practices</a:t>
            </a:r>
          </a:p>
          <a:p>
            <a:pPr marL="342900" indent="-342900">
              <a:buAutoNum type="arabicPeriod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  <a:sym typeface="+mn-ea"/>
              </a:rPr>
              <a:t>Aboagye, E., Yawson, J. A., &amp; Appiah, K. N. (2021). COVID-19 and E-learning: The challenges of students in tertiary institutions. Social Education Research, 1-8.</a:t>
            </a:r>
          </a:p>
          <a:p>
            <a:pPr marL="342900" indent="-342900">
              <a:buAutoNum type="arabicPeriod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  <a:sym typeface="+mn-ea"/>
              </a:rPr>
              <a:t>https://app.hackthebox.com/login?redirect=%2Fchallenges%2FEvil%2520Corp</a:t>
            </a:r>
          </a:p>
          <a:p>
            <a:pPr marL="342900" indent="-342900">
              <a:buAutoNum type="arabicPeriod"/>
            </a:pPr>
            <a:endParaRPr lang="en-US" sz="2000" dirty="0">
              <a:solidFill>
                <a:srgbClr val="000000"/>
              </a:solidFill>
              <a:latin typeface="Times New Roman" panose="02020603050405020304" pitchFamily="34" charset="0"/>
              <a:ea typeface="Times New Roman" panose="02020603050405020304" pitchFamily="34" charset="-122"/>
              <a:cs typeface="Times New Roman" panose="02020603050405020304" pitchFamily="34" charset="-120"/>
              <a:sym typeface="+mn-ea"/>
            </a:endParaRPr>
          </a:p>
          <a:p>
            <a:pPr marL="342900" indent="-342900">
              <a:buAutoNum type="arabicPeriod"/>
            </a:pPr>
            <a:endParaRPr lang="en-US" sz="2000" dirty="0">
              <a:solidFill>
                <a:srgbClr val="000000"/>
              </a:solidFill>
              <a:latin typeface="Times New Roman" panose="02020603050405020304" pitchFamily="34" charset="0"/>
              <a:ea typeface="Times New Roman" panose="02020603050405020304" pitchFamily="34" charset="-122"/>
              <a:cs typeface="Times New Roman" panose="02020603050405020304" pitchFamily="34" charset="-120"/>
              <a:sym typeface="+mn-ea"/>
            </a:endParaRPr>
          </a:p>
          <a:p>
            <a:pPr marL="342900" indent="-342900">
              <a:buAutoNum type="arabicPeriod"/>
            </a:pPr>
            <a:endParaRPr lang="en-US" sz="2000" dirty="0">
              <a:solidFill>
                <a:srgbClr val="000000"/>
              </a:solidFill>
              <a:latin typeface="Times New Roman" panose="02020603050405020304" pitchFamily="34" charset="0"/>
              <a:ea typeface="Times New Roman" panose="02020603050405020304" pitchFamily="34" charset="-122"/>
              <a:cs typeface="Times New Roman" panose="02020603050405020304" pitchFamily="34" charset="-120"/>
              <a:sym typeface="+mn-ea"/>
            </a:endParaRPr>
          </a:p>
          <a:p>
            <a:pPr marL="342900" indent="-342900">
              <a:buAutoNum type="arabicPeriod"/>
            </a:pPr>
            <a:endParaRPr lang="en-US" sz="2000" dirty="0"/>
          </a:p>
          <a:p>
            <a:pPr marL="342900" indent="-342900">
              <a:buAutoNum type="arabicPeriod"/>
            </a:pPr>
            <a:endParaRPr lang="en-US" sz="2000" dirty="0"/>
          </a:p>
          <a:p>
            <a:pPr marL="342900" indent="-342900">
              <a:buAutoNum type="arabicPeriod"/>
            </a:pPr>
            <a:endParaRPr lang="en-US" sz="2000" dirty="0"/>
          </a:p>
          <a:p>
            <a:pPr marL="342900" indent="-342900">
              <a:buAutoNum type="arabicPeriod"/>
            </a:pPr>
            <a:endParaRPr 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cdn.govexec.com/media/screen_shot_2019-11-20_at_11.58.10_a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Introduction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The "Evil Corp" challenge is a pwn (exploitation) category challenge in cybersecurity competitions.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It is designed to assess participants' skills in identifying and exploiting vulnerabilities in a simulated environment.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Participants are required to find and exploit vulnerabilities within the challenge to gain control or access to specific resources.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zsecurity.org/wp-content/uploads/2020/01/v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Understanding the Challenge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Pwn challenges typically involve finding security vulnerabilities in software or systems.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Participants need to analyze the given scenario, understand the vulnerabilities present, and devise an exploit.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The goal is to demonstrate the ability to think like a hacker and exploit weaknesses for educational purposes.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hackmag.com/wp-content/uploads/2020/10/stack-layout-main-boundary-2-en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Types of Exploitation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Common exploitation techniques in pwn challenges include buffer overflows, format string vulnerabilities, and use-after-free exploits.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Participants may need to write or modify exploit code to gain control over the target system.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Understanding memory management, assembly language, and debugging techniques are essential for success.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images.examples.com/wp-content/uploads/2018/07/Scientific-Skills-Assessmen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Importance of Skills Assessment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The "Evil Corp" challenge allows participants to showcase their technical skills in a competitive environment.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It helps assess participants' proficiency in reverse engineering, exploit development, and vulnerability analysis.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Competing in such challenges can enhance participants' knowledge and practical skills in cybersecurity.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lucycalnandesign.co.uk/wp-content/uploads/2020/09/NCSC-10-Steps-To-Cyber-Security-NCSC_1-1024x72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Real-World Relevance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The skills tested in pwn challenges are directly applicable to real-world scenarios in cybersecurity.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Identifying and exploiting vulnerabilities is crucial for securing systems and applications.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Professionals with expertise in exploitation techniques are in high demand in the cybersecurity industry.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4h.extension.wisc.edu/files/2020/04/Experiential-Learning-final-dra-04-1024x1024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Learning Opportunities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Participating in pwn challenges like "Evil Corp" provides hands-on experience in offensive security techniques.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Participants can learn new exploit development skills, enhance their problem-solving abilities, and expand their knowledge of security concepts.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Feedback from challenges can help participants improve their skills and techniques for future engagements.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c4l.c4x.com/_ima/blog/9B5BBC55-5056-9F01-B2DF2B557831DAF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Collaboration and Networking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Pwn challenges often encourage collaboration among participants to solve complex problems.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Networking with other cybersecurity enthusiasts and professionals in the field can lead to valuable learning opportunities and career connections.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Sharing knowledge and experiences with peers can foster a supportive community of like-minded individuals.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Ethical Considerations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It is crucial for participants in pwn challenges to adhere to ethical guidelines and rules of engagement.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Engaging in ethical hacking practices, respecting privacy and confidentiality, and obtaining proper authorization are essential.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Times New Roman" panose="02020603050405020304" pitchFamily="34" charset="0"/>
                <a:ea typeface="Times New Roman" panose="02020603050405020304" pitchFamily="34" charset="-122"/>
                <a:cs typeface="Times New Roman" panose="02020603050405020304" pitchFamily="34" charset="-120"/>
              </a:rPr>
              <a:t>Upholding ethical standards in cybersecurity competitions reflects professionalism and integrity in the industry.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range Waves">
  <a:themeElements>
    <a:clrScheme name="Orange Wa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C73109"/>
      </a:accent1>
      <a:accent2>
        <a:srgbClr val="FF5050"/>
      </a:accent2>
      <a:accent3>
        <a:srgbClr val="FFFFFF"/>
      </a:accent3>
      <a:accent4>
        <a:srgbClr val="000000"/>
      </a:accent4>
      <a:accent5>
        <a:srgbClr val="E0ADAA"/>
      </a:accent5>
      <a:accent6>
        <a:srgbClr val="E74848"/>
      </a:accent6>
      <a:hlink>
        <a:srgbClr val="4D4D4D"/>
      </a:hlink>
      <a:folHlink>
        <a:srgbClr val="777777"/>
      </a:folHlink>
    </a:clrScheme>
    <a:fontScheme name="Orang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Orang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C73109"/>
        </a:accent1>
        <a:accent2>
          <a:srgbClr val="FF5050"/>
        </a:accent2>
        <a:accent3>
          <a:srgbClr val="FFFFFF"/>
        </a:accent3>
        <a:accent4>
          <a:srgbClr val="000000"/>
        </a:accent4>
        <a:accent5>
          <a:srgbClr val="E0ADAA"/>
        </a:accent5>
        <a:accent6>
          <a:srgbClr val="E74848"/>
        </a:accent6>
        <a:hlink>
          <a:srgbClr val="4D4D4D"/>
        </a:hlink>
        <a:folHlink>
          <a:srgbClr val="77777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70de1992-07c6-480f-a318-a1afcba03983}" enabled="0" method="" siteId="{70de1992-07c6-480f-a318-a1afcba03983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803</Words>
  <Application>Microsoft Office PowerPoint</Application>
  <PresentationFormat>On-screen Show (16:9)</PresentationFormat>
  <Paragraphs>97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Times New Roman</vt:lpstr>
      <vt:lpstr>Orange Waves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Implementation</vt:lpstr>
      <vt:lpstr>PowerPoint Presentation</vt:lpstr>
      <vt:lpstr>PowerPoint Presentation</vt:lpstr>
    </vt:vector>
  </TitlesOfParts>
  <Company>SlideMake.com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"Evil Corp" Challenge Is A Pwn (exploitation) Category Challenge Designed To Assess Participants' Sk</dc:title>
  <dc:subject>"Evil Corp" Challenge Is A Pwn (exploitation) Category Challenge Designed To Assess Participants' Sk</dc:subject>
  <dc:creator>SlideMake.com</dc:creator>
  <cp:lastModifiedBy>Dasineni, Vamsi Pavan Krishna</cp:lastModifiedBy>
  <cp:revision>12</cp:revision>
  <dcterms:created xsi:type="dcterms:W3CDTF">2024-04-20T01:03:00Z</dcterms:created>
  <dcterms:modified xsi:type="dcterms:W3CDTF">2024-04-27T02:55:14Z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42336EFBE8BE4E07BF9FAB320D6D45B4_12</vt:lpwstr>
  </property>
  <property fmtid="{D5CDD505-2E9C-101B-9397-08002B2CF9AE}" pid="3" name="KSOProductBuildVer">
    <vt:lpwstr>1033-12.2.0.16731</vt:lpwstr>
  </property>
</Properties>
</file>